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7"/>
  </p:notesMasterIdLst>
  <p:sldIdLst>
    <p:sldId id="256" r:id="rId2"/>
    <p:sldId id="259" r:id="rId3"/>
    <p:sldId id="260" r:id="rId4"/>
    <p:sldId id="261" r:id="rId5"/>
    <p:sldId id="273" r:id="rId6"/>
    <p:sldId id="274" r:id="rId7"/>
    <p:sldId id="275" r:id="rId8"/>
    <p:sldId id="277" r:id="rId9"/>
    <p:sldId id="278" r:id="rId10"/>
    <p:sldId id="279" r:id="rId11"/>
    <p:sldId id="276" r:id="rId12"/>
    <p:sldId id="280" r:id="rId13"/>
    <p:sldId id="281" r:id="rId14"/>
    <p:sldId id="282"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6C828"/>
    <a:srgbClr val="DE1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75" autoAdjust="0"/>
  </p:normalViewPr>
  <p:slideViewPr>
    <p:cSldViewPr snapToGrid="0">
      <p:cViewPr>
        <p:scale>
          <a:sx n="75" d="100"/>
          <a:sy n="75" d="100"/>
        </p:scale>
        <p:origin x="54"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EDE41-DF89-4124-983D-FDE5AFBBF3B2}" type="datetimeFigureOut">
              <a:rPr lang="hr-HR" smtClean="0"/>
              <a:t>11.8.2016.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B0B3E-CF2F-4017-8B7F-DE0B2B1D8EAB}" type="slidenum">
              <a:rPr lang="hr-HR" smtClean="0"/>
              <a:t>‹#›</a:t>
            </a:fld>
            <a:endParaRPr lang="hr-HR"/>
          </a:p>
        </p:txBody>
      </p:sp>
    </p:spTree>
    <p:extLst>
      <p:ext uri="{BB962C8B-B14F-4D97-AF65-F5344CB8AC3E}">
        <p14:creationId xmlns:p14="http://schemas.microsoft.com/office/powerpoint/2010/main" val="263326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wnload.moodle.org/releases/late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Sustav za upravljanje učenjem (Learning Management System – LMS) je program za upravljanje, dokumentiranje, praćenje, izvješćivanje i dostavljanje online tečajeva i obuka ili jednostavnije platforma za e-učenje. Moodle je jedan od najpoznatijih takvih sustava, besplatan je, jednostavan, fleksibilan i dostupan na više od 120 jezika. U nastavku ćete naučiti kako instalirati Moodle pomoću XAMPP-a, kojeg ste već prethodno instalirali u nekoj od ranijih lekcija.</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2</a:t>
            </a:fld>
            <a:endParaRPr lang="hr-HR"/>
          </a:p>
        </p:txBody>
      </p:sp>
    </p:spTree>
    <p:extLst>
      <p:ext uri="{BB962C8B-B14F-4D97-AF65-F5344CB8AC3E}">
        <p14:creationId xmlns:p14="http://schemas.microsoft.com/office/powerpoint/2010/main" val="351652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Problem možete riješiti tako da otvorite web preglednik i upišete localhost/phpmyadmin te kliknete na </a:t>
            </a:r>
            <a:r>
              <a:rPr lang="hr-HR" sz="1200" i="1" kern="1200" smtClean="0">
                <a:solidFill>
                  <a:schemeClr val="tx1"/>
                </a:solidFill>
                <a:effectLst/>
                <a:latin typeface="+mn-lt"/>
                <a:ea typeface="+mn-ea"/>
                <a:cs typeface="+mn-cs"/>
              </a:rPr>
              <a:t>New</a:t>
            </a:r>
            <a:r>
              <a:rPr lang="hr-HR" sz="1200" kern="1200" smtClean="0">
                <a:solidFill>
                  <a:schemeClr val="tx1"/>
                </a:solidFill>
                <a:effectLst/>
                <a:latin typeface="+mn-lt"/>
                <a:ea typeface="+mn-ea"/>
                <a:cs typeface="+mn-cs"/>
              </a:rPr>
              <a:t> i zatim upišete ime baze (</a:t>
            </a:r>
            <a:r>
              <a:rPr lang="hr-HR" sz="1200" i="1" kern="1200" smtClean="0">
                <a:solidFill>
                  <a:schemeClr val="tx1"/>
                </a:solidFill>
                <a:effectLst/>
                <a:latin typeface="+mn-lt"/>
                <a:ea typeface="+mn-ea"/>
                <a:cs typeface="+mn-cs"/>
              </a:rPr>
              <a:t>moodle</a:t>
            </a:r>
            <a:r>
              <a:rPr lang="hr-HR" sz="1200" kern="1200" smtClean="0">
                <a:solidFill>
                  <a:schemeClr val="tx1"/>
                </a:solidFill>
                <a:effectLst/>
                <a:latin typeface="+mn-lt"/>
                <a:ea typeface="+mn-ea"/>
                <a:cs typeface="+mn-cs"/>
              </a:rPr>
              <a:t>) i odaberete kodiranje utf8_general_ci. Klikom na </a:t>
            </a:r>
            <a:r>
              <a:rPr lang="hr-HR" sz="1200" i="1" kern="1200" smtClean="0">
                <a:solidFill>
                  <a:schemeClr val="tx1"/>
                </a:solidFill>
                <a:effectLst/>
                <a:latin typeface="+mn-lt"/>
                <a:ea typeface="+mn-ea"/>
                <a:cs typeface="+mn-cs"/>
              </a:rPr>
              <a:t>Create</a:t>
            </a:r>
            <a:r>
              <a:rPr lang="hr-HR" sz="1200" kern="1200" smtClean="0">
                <a:solidFill>
                  <a:schemeClr val="tx1"/>
                </a:solidFill>
                <a:effectLst/>
                <a:latin typeface="+mn-lt"/>
                <a:ea typeface="+mn-ea"/>
                <a:cs typeface="+mn-cs"/>
              </a:rPr>
              <a:t> napravili ste bazu i možete se vratiti na instalaciju.</a:t>
            </a: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Također, bazu možete napraviti u MySQL Workbenchu, a ne phpMyAdminu. Potrebno je samo upisati naredbu create database moodle character set utf8 collate utf8_general_ci; . </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11</a:t>
            </a:fld>
            <a:endParaRPr lang="hr-HR"/>
          </a:p>
        </p:txBody>
      </p:sp>
    </p:spTree>
    <p:extLst>
      <p:ext uri="{BB962C8B-B14F-4D97-AF65-F5344CB8AC3E}">
        <p14:creationId xmlns:p14="http://schemas.microsoft.com/office/powerpoint/2010/main" val="34081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U slučaju da imate različitu inačicu MySQL-a od one koja je potrebna i ne možete nastaviti s instalacijom jer vam izbacuje grešku  kao na slici učinite sljedeće: </a:t>
            </a:r>
          </a:p>
          <a:p>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b="1" smtClean="0"/>
              <a:t>1) </a:t>
            </a:r>
            <a:r>
              <a:rPr lang="hr-HR" b="0" smtClean="0"/>
              <a:t>otiđite u </a:t>
            </a:r>
            <a:r>
              <a:rPr lang="hr-HR" sz="1200" kern="1200" smtClean="0">
                <a:solidFill>
                  <a:schemeClr val="tx1"/>
                </a:solidFill>
                <a:effectLst/>
                <a:latin typeface="+mn-lt"/>
                <a:ea typeface="+mn-ea"/>
                <a:cs typeface="+mn-cs"/>
              </a:rPr>
              <a:t>C:\xampp\htdocs\moodle i pronaći config.php datoteku te ju otvorite s Notepad++.</a:t>
            </a:r>
          </a:p>
          <a:p>
            <a:endParaRPr lang="hr-HR" b="1" smtClean="0"/>
          </a:p>
          <a:p>
            <a:pPr marL="0" marR="0" indent="0" algn="l" defTabSz="914400" rtl="0" eaLnBrk="1" fontAlgn="auto" latinLnBrk="0" hangingPunct="1">
              <a:lnSpc>
                <a:spcPct val="100000"/>
              </a:lnSpc>
              <a:spcBef>
                <a:spcPts val="0"/>
              </a:spcBef>
              <a:spcAft>
                <a:spcPts val="0"/>
              </a:spcAft>
              <a:buClrTx/>
              <a:buSzTx/>
              <a:buFontTx/>
              <a:buNone/>
              <a:tabLst/>
              <a:defRPr/>
            </a:pPr>
            <a:r>
              <a:rPr lang="hr-HR" b="1" smtClean="0"/>
              <a:t>2) </a:t>
            </a:r>
            <a:r>
              <a:rPr lang="hr-HR" sz="1200" kern="1200" smtClean="0">
                <a:solidFill>
                  <a:schemeClr val="tx1"/>
                </a:solidFill>
                <a:effectLst/>
                <a:latin typeface="+mn-lt"/>
                <a:ea typeface="+mn-ea"/>
                <a:cs typeface="+mn-cs"/>
              </a:rPr>
              <a:t>Zatim na liniji 7 promijenite dbtype iz </a:t>
            </a:r>
            <a:r>
              <a:rPr lang="hr-HR" sz="1200" i="1" kern="1200" smtClean="0">
                <a:solidFill>
                  <a:schemeClr val="tx1"/>
                </a:solidFill>
                <a:effectLst/>
                <a:latin typeface="+mn-lt"/>
                <a:ea typeface="+mn-ea"/>
                <a:cs typeface="+mn-cs"/>
              </a:rPr>
              <a:t>mysqli</a:t>
            </a:r>
            <a:r>
              <a:rPr lang="hr-HR" sz="1200" kern="1200" smtClean="0">
                <a:solidFill>
                  <a:schemeClr val="tx1"/>
                </a:solidFill>
                <a:effectLst/>
                <a:latin typeface="+mn-lt"/>
                <a:ea typeface="+mn-ea"/>
                <a:cs typeface="+mn-cs"/>
              </a:rPr>
              <a:t> u </a:t>
            </a:r>
            <a:r>
              <a:rPr lang="hr-HR" sz="1200" i="1" kern="1200" smtClean="0">
                <a:solidFill>
                  <a:schemeClr val="tx1"/>
                </a:solidFill>
                <a:effectLst/>
                <a:latin typeface="+mn-lt"/>
                <a:ea typeface="+mn-ea"/>
                <a:cs typeface="+mn-cs"/>
              </a:rPr>
              <a:t>mariadb</a:t>
            </a:r>
            <a:r>
              <a:rPr lang="hr-HR" sz="1200" kern="1200" smtClean="0">
                <a:solidFill>
                  <a:schemeClr val="tx1"/>
                </a:solidFill>
                <a:effectLst/>
                <a:latin typeface="+mn-lt"/>
                <a:ea typeface="+mn-ea"/>
                <a:cs typeface="+mn-cs"/>
              </a:rPr>
              <a:t>. Vratite se na instalaciju i na dnu kliknite za ponovnu provjeru.</a:t>
            </a:r>
          </a:p>
          <a:p>
            <a:endParaRPr lang="hr-HR" b="1"/>
          </a:p>
        </p:txBody>
      </p:sp>
      <p:sp>
        <p:nvSpPr>
          <p:cNvPr id="4" name="Slide Number Placeholder 3"/>
          <p:cNvSpPr>
            <a:spLocks noGrp="1"/>
          </p:cNvSpPr>
          <p:nvPr>
            <p:ph type="sldNum" sz="quarter" idx="10"/>
          </p:nvPr>
        </p:nvSpPr>
        <p:spPr/>
        <p:txBody>
          <a:bodyPr/>
          <a:lstStyle/>
          <a:p>
            <a:fld id="{A64B0B3E-CF2F-4017-8B7F-DE0B2B1D8EAB}" type="slidenum">
              <a:rPr lang="hr-HR" smtClean="0"/>
              <a:t>12</a:t>
            </a:fld>
            <a:endParaRPr lang="hr-HR"/>
          </a:p>
        </p:txBody>
      </p:sp>
    </p:spTree>
    <p:extLst>
      <p:ext uri="{BB962C8B-B14F-4D97-AF65-F5344CB8AC3E}">
        <p14:creationId xmlns:p14="http://schemas.microsoft.com/office/powerpoint/2010/main" val="395749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Ova greška se može pojaviti tijekom instalacije, obično pred kraj. Nije poznato kako točno riješiti ovaj problem, no, postoji nekoliko opcija. </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13</a:t>
            </a:fld>
            <a:endParaRPr lang="hr-HR"/>
          </a:p>
        </p:txBody>
      </p:sp>
    </p:spTree>
    <p:extLst>
      <p:ext uri="{BB962C8B-B14F-4D97-AF65-F5344CB8AC3E}">
        <p14:creationId xmlns:p14="http://schemas.microsoft.com/office/powerpoint/2010/main" val="3081031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Za početak probajte obrisati </a:t>
            </a:r>
            <a:r>
              <a:rPr lang="hr-HR" sz="1200" i="1" kern="1200" smtClean="0">
                <a:solidFill>
                  <a:schemeClr val="tx1"/>
                </a:solidFill>
                <a:effectLst/>
                <a:latin typeface="+mn-lt"/>
                <a:ea typeface="+mn-ea"/>
                <a:cs typeface="+mn-cs"/>
              </a:rPr>
              <a:t>kolačiće</a:t>
            </a:r>
            <a:r>
              <a:rPr lang="hr-HR" sz="1200" kern="1200" smtClean="0">
                <a:solidFill>
                  <a:schemeClr val="tx1"/>
                </a:solidFill>
                <a:effectLst/>
                <a:latin typeface="+mn-lt"/>
                <a:ea typeface="+mn-ea"/>
                <a:cs typeface="+mn-cs"/>
              </a:rPr>
              <a:t> (</a:t>
            </a:r>
            <a:r>
              <a:rPr lang="hr-HR" sz="1200" i="1" kern="1200" smtClean="0">
                <a:solidFill>
                  <a:schemeClr val="tx1"/>
                </a:solidFill>
                <a:effectLst/>
                <a:latin typeface="+mn-lt"/>
                <a:ea typeface="+mn-ea"/>
                <a:cs typeface="+mn-cs"/>
              </a:rPr>
              <a:t>cookies</a:t>
            </a:r>
            <a:r>
              <a:rPr lang="hr-HR" sz="1200" kern="1200" smtClean="0">
                <a:solidFill>
                  <a:schemeClr val="tx1"/>
                </a:solidFill>
                <a:effectLst/>
                <a:latin typeface="+mn-lt"/>
                <a:ea typeface="+mn-ea"/>
                <a:cs typeface="+mn-cs"/>
              </a:rPr>
              <a:t>). Ukoliko koristite Google Chrome to možete učiniti tako da odete na Settings -&gt; Show advanced settings -&gt; Privacy content settings -&gt; All cookies and site data -&gt; u tražilicu upisati 127.0.0.1 i zatim kliknuti na X kako bi se obrisalo.</a:t>
            </a:r>
          </a:p>
          <a:p>
            <a:endParaRPr lang="hr-HR" smtClean="0"/>
          </a:p>
          <a:p>
            <a:r>
              <a:rPr lang="hr-HR" sz="1200" kern="1200" smtClean="0">
                <a:solidFill>
                  <a:schemeClr val="tx1"/>
                </a:solidFill>
                <a:effectLst/>
                <a:latin typeface="+mn-lt"/>
                <a:ea typeface="+mn-ea"/>
                <a:cs typeface="+mn-cs"/>
              </a:rPr>
              <a:t>Nakon toga obrišite moodle mapu iz C:\xampp\htdocs i ponovno raspakirajte moodle te u pregledniku upišite 127.0.0.1/moodle. Ako se pokrene instalacija biti će potrebno ponoviti prvih par koraka instalacije, ali ne i sve.</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U slučaju da to nije pomoglo možete probati u C:\xampp\moodledata očistiti cache tako da u mapi moodledata preimenujete mape cache i session u _cache i _session.</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14</a:t>
            </a:fld>
            <a:endParaRPr lang="hr-HR"/>
          </a:p>
        </p:txBody>
      </p:sp>
    </p:spTree>
    <p:extLst>
      <p:ext uri="{BB962C8B-B14F-4D97-AF65-F5344CB8AC3E}">
        <p14:creationId xmlns:p14="http://schemas.microsoft.com/office/powerpoint/2010/main" val="342725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Na samom početku potrebno je preuzeti Moodle sa službenih stranica </a:t>
            </a:r>
            <a:r>
              <a:rPr lang="hr-HR" sz="1200" u="sng" kern="1200" smtClean="0">
                <a:solidFill>
                  <a:schemeClr val="tx1"/>
                </a:solidFill>
                <a:effectLst/>
                <a:latin typeface="+mn-lt"/>
                <a:ea typeface="+mn-ea"/>
                <a:cs typeface="+mn-cs"/>
                <a:hlinkClick r:id="rId3"/>
              </a:rPr>
              <a:t>https://download.moodle.org/releases/latest/</a:t>
            </a:r>
            <a:r>
              <a:rPr lang="hr-HR" sz="1200" kern="1200" smtClean="0">
                <a:solidFill>
                  <a:schemeClr val="tx1"/>
                </a:solidFill>
                <a:effectLst/>
                <a:latin typeface="+mn-lt"/>
                <a:ea typeface="+mn-ea"/>
                <a:cs typeface="+mn-cs"/>
              </a:rPr>
              <a:t> i odabrati posljednju verziju u .zip formatu.</a:t>
            </a:r>
          </a:p>
          <a:p>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Nakon preuzimanja potrebno ga je raspakirati desnim klikom na </a:t>
            </a:r>
            <a:r>
              <a:rPr lang="hr-HR" sz="1200" i="1" kern="1200" smtClean="0">
                <a:solidFill>
                  <a:schemeClr val="tx1"/>
                </a:solidFill>
                <a:effectLst/>
                <a:latin typeface="+mn-lt"/>
                <a:ea typeface="+mn-ea"/>
                <a:cs typeface="+mn-cs"/>
              </a:rPr>
              <a:t>Extract files… </a:t>
            </a:r>
            <a:r>
              <a:rPr lang="hr-HR" sz="1200" kern="1200" smtClean="0">
                <a:solidFill>
                  <a:schemeClr val="tx1"/>
                </a:solidFill>
                <a:effectLst/>
                <a:latin typeface="+mn-lt"/>
                <a:ea typeface="+mn-ea"/>
                <a:cs typeface="+mn-cs"/>
              </a:rPr>
              <a:t>i zatim odabrati C:\xampp\htdocs te potvrditi klikom na </a:t>
            </a:r>
            <a:r>
              <a:rPr lang="hr-HR" sz="1200" i="1" kern="1200" smtClean="0">
                <a:solidFill>
                  <a:schemeClr val="tx1"/>
                </a:solidFill>
                <a:effectLst/>
                <a:latin typeface="+mn-lt"/>
                <a:ea typeface="+mn-ea"/>
                <a:cs typeface="+mn-cs"/>
              </a:rPr>
              <a:t>OK</a:t>
            </a:r>
            <a:r>
              <a:rPr lang="hr-HR" sz="1200" kern="1200" smtClean="0">
                <a:solidFill>
                  <a:schemeClr val="tx1"/>
                </a:solidFill>
                <a:effectLst/>
                <a:latin typeface="+mn-lt"/>
                <a:ea typeface="+mn-ea"/>
                <a:cs typeface="+mn-cs"/>
              </a:rPr>
              <a:t>.</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3</a:t>
            </a:fld>
            <a:endParaRPr lang="hr-HR"/>
          </a:p>
        </p:txBody>
      </p:sp>
    </p:spTree>
    <p:extLst>
      <p:ext uri="{BB962C8B-B14F-4D97-AF65-F5344CB8AC3E}">
        <p14:creationId xmlns:p14="http://schemas.microsoft.com/office/powerpoint/2010/main" val="201606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Zatim je potrebno pokrenuti XAMPP, koji ste već ranije instalirali u nekoj od prethodnih lekcija, a potom pokrenuti Apache i MySQL. Nakon toga trebate otvoriti web preglednik i upisati 127.0.0.1/moodle ili localhost/moodle koji će pokrenuti instalaciju. Prvi korak je odabrati hrvatski jezik i kliknuti </a:t>
            </a:r>
            <a:r>
              <a:rPr lang="hr-HR" sz="1200" i="1" kern="1200" smtClean="0">
                <a:solidFill>
                  <a:schemeClr val="tx1"/>
                </a:solidFill>
                <a:effectLst/>
                <a:latin typeface="+mn-lt"/>
                <a:ea typeface="+mn-ea"/>
                <a:cs typeface="+mn-cs"/>
              </a:rPr>
              <a:t>Nastavi </a:t>
            </a:r>
            <a:r>
              <a:rPr lang="hr-HR" sz="1200" i="0" kern="1200" smtClean="0">
                <a:solidFill>
                  <a:schemeClr val="tx1"/>
                </a:solidFill>
                <a:effectLst/>
                <a:latin typeface="+mn-lt"/>
                <a:ea typeface="+mn-ea"/>
                <a:cs typeface="+mn-cs"/>
              </a:rPr>
              <a:t>dva puta</a:t>
            </a:r>
            <a:r>
              <a:rPr lang="hr-HR" sz="1200" kern="120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Nakon toga se odabire MySQL vrsta baze podataka.</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endParaRPr lang="hr-HR" smtClean="0"/>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4</a:t>
            </a:fld>
            <a:endParaRPr lang="hr-HR"/>
          </a:p>
        </p:txBody>
      </p:sp>
    </p:spTree>
    <p:extLst>
      <p:ext uri="{BB962C8B-B14F-4D97-AF65-F5344CB8AC3E}">
        <p14:creationId xmlns:p14="http://schemas.microsoft.com/office/powerpoint/2010/main" val="422620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Slijeći korak je određivanje postavki baze podatka. Neki će podaci već biti unešeni, dok druge morate unijeti sami. Lozinka baze podataka se ostavlja prazna. Port baze podataka je 3306 jer je tako određeno prema zadanim postavkama tijekom instalacije MySQL-a. U verzijama 3.+ moodla nije potrebno prethodno izraditi bazu kao kod prijašnih, no, ukoliko instalacija izbacuje grešku možete u poglavlju </a:t>
            </a:r>
            <a:r>
              <a:rPr lang="hr-HR" sz="1200" i="1" kern="1200" smtClean="0">
                <a:solidFill>
                  <a:schemeClr val="tx1"/>
                </a:solidFill>
                <a:effectLst/>
                <a:latin typeface="+mn-lt"/>
                <a:ea typeface="+mn-ea"/>
                <a:cs typeface="+mn-cs"/>
              </a:rPr>
              <a:t>Dodatno</a:t>
            </a:r>
            <a:r>
              <a:rPr lang="hr-HR" sz="1200" kern="1200" smtClean="0">
                <a:solidFill>
                  <a:schemeClr val="tx1"/>
                </a:solidFill>
                <a:effectLst/>
                <a:latin typeface="+mn-lt"/>
                <a:ea typeface="+mn-ea"/>
                <a:cs typeface="+mn-cs"/>
              </a:rPr>
              <a:t> pročitati kako izraditi bazu da bi nastavili instalaciju.</a:t>
            </a: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sljedećem koraku izbaciti će se poruka o copyrightu, potvrđujete uvjete korištenja klikom na </a:t>
            </a:r>
            <a:r>
              <a:rPr lang="hr-HR" sz="1200" i="1" kern="1200" smtClean="0">
                <a:solidFill>
                  <a:schemeClr val="tx1"/>
                </a:solidFill>
                <a:effectLst/>
                <a:latin typeface="+mn-lt"/>
                <a:ea typeface="+mn-ea"/>
                <a:cs typeface="+mn-cs"/>
              </a:rPr>
              <a:t>Nastavi</a:t>
            </a:r>
            <a:r>
              <a:rPr lang="hr-HR" sz="1200" kern="1200" smtClean="0">
                <a:solidFill>
                  <a:schemeClr val="tx1"/>
                </a:solidFill>
                <a:effectLst/>
                <a:latin typeface="+mn-lt"/>
                <a:ea typeface="+mn-ea"/>
                <a:cs typeface="+mn-cs"/>
              </a:rPr>
              <a:t>.</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5</a:t>
            </a:fld>
            <a:endParaRPr lang="hr-HR"/>
          </a:p>
        </p:txBody>
      </p:sp>
    </p:spTree>
    <p:extLst>
      <p:ext uri="{BB962C8B-B14F-4D97-AF65-F5344CB8AC3E}">
        <p14:creationId xmlns:p14="http://schemas.microsoft.com/office/powerpoint/2010/main" val="373879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Zatim će se pojaviti provjera poslužitelja, odnosno servera, i ako na dnu stranice piše </a:t>
            </a:r>
            <a:r>
              <a:rPr lang="hr-HR" sz="1200" i="1" kern="1200" smtClean="0">
                <a:solidFill>
                  <a:schemeClr val="tx1"/>
                </a:solidFill>
                <a:effectLst/>
                <a:latin typeface="+mn-lt"/>
                <a:ea typeface="+mn-ea"/>
                <a:cs typeface="+mn-cs"/>
              </a:rPr>
              <a:t>„Vaše poslužiteljsko okruženje zadovoljilo je sve minimalne zahtjeve.“ </a:t>
            </a:r>
            <a:r>
              <a:rPr lang="hr-HR" sz="1200" kern="1200" smtClean="0">
                <a:solidFill>
                  <a:schemeClr val="tx1"/>
                </a:solidFill>
                <a:effectLst/>
                <a:latin typeface="+mn-lt"/>
                <a:ea typeface="+mn-ea"/>
                <a:cs typeface="+mn-cs"/>
              </a:rPr>
              <a:t>možete kliknuti na </a:t>
            </a:r>
            <a:r>
              <a:rPr lang="hr-HR" sz="1200" i="1" kern="1200" smtClean="0">
                <a:solidFill>
                  <a:schemeClr val="tx1"/>
                </a:solidFill>
                <a:effectLst/>
                <a:latin typeface="+mn-lt"/>
                <a:ea typeface="+mn-ea"/>
                <a:cs typeface="+mn-cs"/>
              </a:rPr>
              <a:t>Nastavi</a:t>
            </a:r>
            <a:r>
              <a:rPr lang="hr-HR" sz="1200" kern="1200" smtClean="0">
                <a:solidFill>
                  <a:schemeClr val="tx1"/>
                </a:solidFill>
                <a:effectLst/>
                <a:latin typeface="+mn-lt"/>
                <a:ea typeface="+mn-ea"/>
                <a:cs typeface="+mn-cs"/>
              </a:rPr>
              <a:t> i započeti će instalacija. U slučaju da nemate zadovoljene sve uvjete i ne možete nastaviti s instalacijom zato što imate različitu inačicu MySQL-a od one koja je potrebna pročitajte u poglavlju </a:t>
            </a:r>
            <a:r>
              <a:rPr lang="hr-HR" sz="1200" i="1" kern="1200" smtClean="0">
                <a:solidFill>
                  <a:schemeClr val="tx1"/>
                </a:solidFill>
                <a:effectLst/>
                <a:latin typeface="+mn-lt"/>
                <a:ea typeface="+mn-ea"/>
                <a:cs typeface="+mn-cs"/>
              </a:rPr>
              <a:t>Dodatno</a:t>
            </a:r>
            <a:r>
              <a:rPr lang="hr-HR" sz="1200" kern="1200" smtClean="0">
                <a:solidFill>
                  <a:schemeClr val="tx1"/>
                </a:solidFill>
                <a:effectLst/>
                <a:latin typeface="+mn-lt"/>
                <a:ea typeface="+mn-ea"/>
                <a:cs typeface="+mn-cs"/>
              </a:rPr>
              <a:t> kako riješiti taj problem.</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6</a:t>
            </a:fld>
            <a:endParaRPr lang="hr-HR"/>
          </a:p>
        </p:txBody>
      </p:sp>
    </p:spTree>
    <p:extLst>
      <p:ext uri="{BB962C8B-B14F-4D97-AF65-F5344CB8AC3E}">
        <p14:creationId xmlns:p14="http://schemas.microsoft.com/office/powerpoint/2010/main" val="229465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Nemojte da vas zbuni instalacija gdje se na potpuno bijelom prozoru nalaze doslovno dvije riječi </a:t>
            </a:r>
            <a:r>
              <a:rPr lang="hr-HR" sz="1200" i="1" kern="1200" smtClean="0">
                <a:solidFill>
                  <a:schemeClr val="tx1"/>
                </a:solidFill>
                <a:effectLst/>
                <a:latin typeface="+mn-lt"/>
                <a:ea typeface="+mn-ea"/>
                <a:cs typeface="+mn-cs"/>
              </a:rPr>
              <a:t>„Instalacija Sustav“</a:t>
            </a:r>
            <a:r>
              <a:rPr lang="hr-HR" sz="1200" kern="1200" smtClean="0">
                <a:solidFill>
                  <a:schemeClr val="tx1"/>
                </a:solidFill>
                <a:effectLst/>
                <a:latin typeface="+mn-lt"/>
                <a:ea typeface="+mn-ea"/>
                <a:cs typeface="+mn-cs"/>
              </a:rPr>
              <a:t>, Moodle se instalira i instalacija može potrajati nekoliko minuta.</a:t>
            </a: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Nakon nekoliko minuta pokazat će se niz stavki koje su uspješno instalirane, ali to još nije sve, klikom na </a:t>
            </a:r>
            <a:r>
              <a:rPr lang="hr-HR" sz="1200" i="1" kern="1200" smtClean="0">
                <a:solidFill>
                  <a:schemeClr val="tx1"/>
                </a:solidFill>
                <a:effectLst/>
                <a:latin typeface="+mn-lt"/>
                <a:ea typeface="+mn-ea"/>
                <a:cs typeface="+mn-cs"/>
              </a:rPr>
              <a:t>Nastavi</a:t>
            </a:r>
            <a:r>
              <a:rPr lang="hr-HR" sz="1200" kern="1200" smtClean="0">
                <a:solidFill>
                  <a:schemeClr val="tx1"/>
                </a:solidFill>
                <a:effectLst/>
                <a:latin typeface="+mn-lt"/>
                <a:ea typeface="+mn-ea"/>
                <a:cs typeface="+mn-cs"/>
              </a:rPr>
              <a:t> nastavlja se instalacija.</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7</a:t>
            </a:fld>
            <a:endParaRPr lang="hr-HR"/>
          </a:p>
        </p:txBody>
      </p:sp>
    </p:spTree>
    <p:extLst>
      <p:ext uri="{BB962C8B-B14F-4D97-AF65-F5344CB8AC3E}">
        <p14:creationId xmlns:p14="http://schemas.microsoft.com/office/powerpoint/2010/main" val="317149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Slijeće što se traži jest da se podesi administratorski korisnički račun. U kategoriji Općenito obavezno je unijeti novu lozinku pomoću koje ćete se logirati na administratorski račun, ime i prezime je već uneseno, ali ih možete promijeniti, te e-mail. Sva ostala polja, kao i ona iz kategorija Dodatna imena i Opcionalno, nisu obavezna za unijeti tako da ih možete preskočiti i pohraniti promjene.</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8</a:t>
            </a:fld>
            <a:endParaRPr lang="hr-HR"/>
          </a:p>
        </p:txBody>
      </p:sp>
    </p:spTree>
    <p:extLst>
      <p:ext uri="{BB962C8B-B14F-4D97-AF65-F5344CB8AC3E}">
        <p14:creationId xmlns:p14="http://schemas.microsoft.com/office/powerpoint/2010/main" val="4985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Slijedeći korak su postavke naslovnice. Ovdje upisujete naziv web stranice, kratki naziv, opis stranice te razne druge postavke koje možete istražiti sami ili potvrditi one zadane.</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9</a:t>
            </a:fld>
            <a:endParaRPr lang="hr-HR"/>
          </a:p>
        </p:txBody>
      </p:sp>
    </p:spTree>
    <p:extLst>
      <p:ext uri="{BB962C8B-B14F-4D97-AF65-F5344CB8AC3E}">
        <p14:creationId xmlns:p14="http://schemas.microsoft.com/office/powerpoint/2010/main" val="243222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Nakon što ste pohranili promjene vaš Moodle je spreman za korištenje.</a:t>
            </a:r>
          </a:p>
          <a:p>
            <a:endParaRPr lang="hr-HR"/>
          </a:p>
        </p:txBody>
      </p:sp>
      <p:sp>
        <p:nvSpPr>
          <p:cNvPr id="4" name="Slide Number Placeholder 3"/>
          <p:cNvSpPr>
            <a:spLocks noGrp="1"/>
          </p:cNvSpPr>
          <p:nvPr>
            <p:ph type="sldNum" sz="quarter" idx="10"/>
          </p:nvPr>
        </p:nvSpPr>
        <p:spPr/>
        <p:txBody>
          <a:bodyPr/>
          <a:lstStyle/>
          <a:p>
            <a:fld id="{A64B0B3E-CF2F-4017-8B7F-DE0B2B1D8EAB}" type="slidenum">
              <a:rPr lang="hr-HR" smtClean="0"/>
              <a:t>10</a:t>
            </a:fld>
            <a:endParaRPr lang="hr-HR"/>
          </a:p>
        </p:txBody>
      </p:sp>
    </p:spTree>
    <p:extLst>
      <p:ext uri="{BB962C8B-B14F-4D97-AF65-F5344CB8AC3E}">
        <p14:creationId xmlns:p14="http://schemas.microsoft.com/office/powerpoint/2010/main" val="206422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323223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56348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447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77508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5951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522931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414357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382967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31302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61992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77D702-17F8-4BDF-B32D-5ABBB2A553FC}" type="datetimeFigureOut">
              <a:rPr lang="en-GB" smtClean="0"/>
              <a:t>11/08/2016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340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77D702-17F8-4BDF-B32D-5ABBB2A553FC}" type="datetimeFigureOut">
              <a:rPr lang="en-GB" smtClean="0"/>
              <a:t>11/08/2016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24578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77D702-17F8-4BDF-B32D-5ABBB2A553FC}" type="datetimeFigureOut">
              <a:rPr lang="en-GB" smtClean="0"/>
              <a:t>11/08/2016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71536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7D702-17F8-4BDF-B32D-5ABBB2A553FC}" type="datetimeFigureOut">
              <a:rPr lang="en-GB" smtClean="0"/>
              <a:t>11/08/2016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05779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77D702-17F8-4BDF-B32D-5ABBB2A553FC}" type="datetimeFigureOut">
              <a:rPr lang="en-GB" smtClean="0"/>
              <a:t>11/08/2016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52530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77D702-17F8-4BDF-B32D-5ABBB2A553FC}" type="datetimeFigureOut">
              <a:rPr lang="en-GB" smtClean="0"/>
              <a:t>11/08/2016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85014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77D702-17F8-4BDF-B32D-5ABBB2A553FC}" type="datetimeFigureOut">
              <a:rPr lang="en-GB" smtClean="0"/>
              <a:t>11/08/2016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BF13E1-B7B1-4D8D-96FB-0076A4865071}" type="slidenum">
              <a:rPr lang="en-GB" smtClean="0"/>
              <a:t>‹#›</a:t>
            </a:fld>
            <a:endParaRPr lang="en-GB"/>
          </a:p>
        </p:txBody>
      </p:sp>
    </p:spTree>
    <p:extLst>
      <p:ext uri="{BB962C8B-B14F-4D97-AF65-F5344CB8AC3E}">
        <p14:creationId xmlns:p14="http://schemas.microsoft.com/office/powerpoint/2010/main" val="21820799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sz="3600" smtClean="0"/>
              <a:t>Instaliranje LMS-a</a:t>
            </a:r>
            <a:endParaRPr lang="en-GB" sz="3600" dirty="0"/>
          </a:p>
        </p:txBody>
      </p:sp>
      <p:sp>
        <p:nvSpPr>
          <p:cNvPr id="3" name="Subtitle 2"/>
          <p:cNvSpPr>
            <a:spLocks noGrp="1"/>
          </p:cNvSpPr>
          <p:nvPr>
            <p:ph type="subTitle" idx="1"/>
          </p:nvPr>
        </p:nvSpPr>
        <p:spPr/>
        <p:txBody>
          <a:bodyPr>
            <a:noAutofit/>
          </a:bodyPr>
          <a:lstStyle/>
          <a:p>
            <a:pPr algn="r"/>
            <a:endParaRPr lang="en-GB" dirty="0">
              <a:solidFill>
                <a:schemeClr val="tx1"/>
              </a:solidFill>
            </a:endParaRPr>
          </a:p>
        </p:txBody>
      </p:sp>
    </p:spTree>
    <p:extLst>
      <p:ext uri="{BB962C8B-B14F-4D97-AF65-F5344CB8AC3E}">
        <p14:creationId xmlns:p14="http://schemas.microsoft.com/office/powerpoint/2010/main" val="222281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Instalacija Moodle-a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677334" y="1661399"/>
            <a:ext cx="8596668" cy="3617963"/>
          </a:xfrm>
          <a:prstGeom prst="rect">
            <a:avLst/>
          </a:prstGeom>
        </p:spPr>
      </p:pic>
      <p:sp>
        <p:nvSpPr>
          <p:cNvPr id="7" name="TextBox 6"/>
          <p:cNvSpPr txBox="1"/>
          <p:nvPr/>
        </p:nvSpPr>
        <p:spPr>
          <a:xfrm>
            <a:off x="3286568" y="5506474"/>
            <a:ext cx="3657600" cy="307777"/>
          </a:xfrm>
          <a:prstGeom prst="rect">
            <a:avLst/>
          </a:prstGeom>
          <a:noFill/>
        </p:spPr>
        <p:txBody>
          <a:bodyPr wrap="square" rtlCol="0">
            <a:spAutoFit/>
          </a:bodyPr>
          <a:lstStyle/>
          <a:p>
            <a:pPr algn="ctr"/>
            <a:r>
              <a:rPr lang="hr-HR" sz="1400" smtClean="0">
                <a:solidFill>
                  <a:schemeClr val="accent2">
                    <a:lumMod val="75000"/>
                  </a:schemeClr>
                </a:solidFill>
              </a:rPr>
              <a:t>Moodle spreman za korištenje</a:t>
            </a:r>
            <a:endParaRPr lang="hr-HR" sz="1400">
              <a:solidFill>
                <a:schemeClr val="accent2">
                  <a:lumMod val="75000"/>
                </a:schemeClr>
              </a:solidFill>
            </a:endParaRPr>
          </a:p>
        </p:txBody>
      </p:sp>
    </p:spTree>
    <p:extLst>
      <p:ext uri="{BB962C8B-B14F-4D97-AF65-F5344CB8AC3E}">
        <p14:creationId xmlns:p14="http://schemas.microsoft.com/office/powerpoint/2010/main" val="66710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Dodatno – potrebno je prethodno izraditi bazu</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rotWithShape="1">
          <a:blip r:embed="rId5" cstate="print">
            <a:extLst>
              <a:ext uri="{28A0092B-C50C-407E-A947-70E740481C1C}">
                <a14:useLocalDpi xmlns:a14="http://schemas.microsoft.com/office/drawing/2010/main" val="0"/>
              </a:ext>
            </a:extLst>
          </a:blip>
          <a:srcRect b="8010"/>
          <a:stretch/>
        </p:blipFill>
        <p:spPr bwMode="auto">
          <a:xfrm>
            <a:off x="677334" y="1661400"/>
            <a:ext cx="8596668" cy="361796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286568" y="5506474"/>
            <a:ext cx="3657600" cy="307777"/>
          </a:xfrm>
          <a:prstGeom prst="rect">
            <a:avLst/>
          </a:prstGeom>
          <a:noFill/>
        </p:spPr>
        <p:txBody>
          <a:bodyPr wrap="square" rtlCol="0">
            <a:spAutoFit/>
          </a:bodyPr>
          <a:lstStyle/>
          <a:p>
            <a:pPr algn="ctr"/>
            <a:r>
              <a:rPr lang="hr-HR" sz="1400" smtClean="0">
                <a:solidFill>
                  <a:schemeClr val="accent2">
                    <a:lumMod val="75000"/>
                  </a:schemeClr>
                </a:solidFill>
              </a:rPr>
              <a:t>Izrada baze u </a:t>
            </a:r>
            <a:r>
              <a:rPr lang="hr-HR" sz="1400" i="1" smtClean="0">
                <a:solidFill>
                  <a:schemeClr val="accent2">
                    <a:lumMod val="75000"/>
                  </a:schemeClr>
                </a:solidFill>
              </a:rPr>
              <a:t>phpMyAdminu</a:t>
            </a:r>
            <a:endParaRPr lang="hr-HR" sz="1400">
              <a:solidFill>
                <a:schemeClr val="accent2">
                  <a:lumMod val="75000"/>
                </a:schemeClr>
              </a:solidFill>
            </a:endParaRPr>
          </a:p>
        </p:txBody>
      </p:sp>
      <p:sp>
        <p:nvSpPr>
          <p:cNvPr id="8" name="Rounded Rectangle 7"/>
          <p:cNvSpPr/>
          <p:nvPr/>
        </p:nvSpPr>
        <p:spPr>
          <a:xfrm>
            <a:off x="1311718" y="3165581"/>
            <a:ext cx="7607300"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a:t>create database moodle character set utf8 collate utf8_general_ci; </a:t>
            </a:r>
            <a:endParaRPr lang="hr-HR"/>
          </a:p>
        </p:txBody>
      </p:sp>
      <p:sp>
        <p:nvSpPr>
          <p:cNvPr id="9" name="TextBox 8"/>
          <p:cNvSpPr txBox="1"/>
          <p:nvPr/>
        </p:nvSpPr>
        <p:spPr>
          <a:xfrm>
            <a:off x="3146868" y="4002292"/>
            <a:ext cx="3657600" cy="307777"/>
          </a:xfrm>
          <a:prstGeom prst="rect">
            <a:avLst/>
          </a:prstGeom>
          <a:noFill/>
        </p:spPr>
        <p:txBody>
          <a:bodyPr wrap="square" rtlCol="0">
            <a:spAutoFit/>
          </a:bodyPr>
          <a:lstStyle/>
          <a:p>
            <a:pPr algn="ctr"/>
            <a:r>
              <a:rPr lang="hr-HR" sz="1400" smtClean="0">
                <a:solidFill>
                  <a:schemeClr val="accent2">
                    <a:lumMod val="75000"/>
                  </a:schemeClr>
                </a:solidFill>
              </a:rPr>
              <a:t>Izrada baze u MySQL Workbenchu</a:t>
            </a:r>
            <a:endParaRPr lang="hr-HR" sz="1400">
              <a:solidFill>
                <a:schemeClr val="accent2">
                  <a:lumMod val="75000"/>
                </a:schemeClr>
              </a:solidFill>
            </a:endParaRPr>
          </a:p>
        </p:txBody>
      </p:sp>
    </p:spTree>
    <p:extLst>
      <p:ext uri="{BB962C8B-B14F-4D97-AF65-F5344CB8AC3E}">
        <p14:creationId xmlns:p14="http://schemas.microsoft.com/office/powerpoint/2010/main" val="14617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Dodatno - </a:t>
            </a:r>
            <a:r>
              <a:rPr lang="hr-HR"/>
              <a:t>Različita inačica MySQL-a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rotWithShape="1">
          <a:blip r:embed="rId5" cstate="print">
            <a:extLst>
              <a:ext uri="{28A0092B-C50C-407E-A947-70E740481C1C}">
                <a14:useLocalDpi xmlns:a14="http://schemas.microsoft.com/office/drawing/2010/main" val="0"/>
              </a:ext>
            </a:extLst>
          </a:blip>
          <a:srcRect b="18120"/>
          <a:stretch/>
        </p:blipFill>
        <p:spPr bwMode="auto">
          <a:xfrm>
            <a:off x="677334" y="1661400"/>
            <a:ext cx="8596668" cy="3617962"/>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410432" y="5506473"/>
            <a:ext cx="5130472" cy="307777"/>
          </a:xfrm>
          <a:prstGeom prst="rect">
            <a:avLst/>
          </a:prstGeom>
          <a:noFill/>
        </p:spPr>
        <p:txBody>
          <a:bodyPr wrap="square" rtlCol="0">
            <a:spAutoFit/>
          </a:bodyPr>
          <a:lstStyle/>
          <a:p>
            <a:pPr algn="ctr"/>
            <a:r>
              <a:rPr lang="hr-HR" sz="1400" smtClean="0">
                <a:solidFill>
                  <a:schemeClr val="accent2">
                    <a:lumMod val="75000"/>
                  </a:schemeClr>
                </a:solidFill>
              </a:rPr>
              <a:t>Različita inačica MySQL-a od one koja je potrebna</a:t>
            </a:r>
            <a:endParaRPr lang="hr-HR" sz="1400">
              <a:solidFill>
                <a:schemeClr val="accent2">
                  <a:lumMod val="75000"/>
                </a:schemeClr>
              </a:solidFill>
            </a:endParaRPr>
          </a:p>
        </p:txBody>
      </p:sp>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677334" y="1661399"/>
            <a:ext cx="8596668" cy="3291601"/>
          </a:xfrm>
          <a:prstGeom prst="rect">
            <a:avLst/>
          </a:prstGeom>
        </p:spPr>
      </p:pic>
      <p:sp>
        <p:nvSpPr>
          <p:cNvPr id="9" name="TextBox 8"/>
          <p:cNvSpPr txBox="1"/>
          <p:nvPr/>
        </p:nvSpPr>
        <p:spPr>
          <a:xfrm>
            <a:off x="2562832" y="5180110"/>
            <a:ext cx="5130472" cy="307777"/>
          </a:xfrm>
          <a:prstGeom prst="rect">
            <a:avLst/>
          </a:prstGeom>
          <a:noFill/>
        </p:spPr>
        <p:txBody>
          <a:bodyPr wrap="square" rtlCol="0">
            <a:spAutoFit/>
          </a:bodyPr>
          <a:lstStyle/>
          <a:p>
            <a:pPr algn="ctr"/>
            <a:r>
              <a:rPr lang="hr-HR" sz="1400" smtClean="0">
                <a:solidFill>
                  <a:schemeClr val="accent2">
                    <a:lumMod val="75000"/>
                  </a:schemeClr>
                </a:solidFill>
              </a:rPr>
              <a:t>Uređivanje </a:t>
            </a:r>
            <a:r>
              <a:rPr lang="hr-HR" sz="1400" i="1" smtClean="0">
                <a:solidFill>
                  <a:schemeClr val="accent2">
                    <a:lumMod val="75000"/>
                  </a:schemeClr>
                </a:solidFill>
              </a:rPr>
              <a:t>cfg.php</a:t>
            </a:r>
            <a:r>
              <a:rPr lang="hr-HR" sz="1400" smtClean="0">
                <a:solidFill>
                  <a:schemeClr val="accent2">
                    <a:lumMod val="75000"/>
                  </a:schemeClr>
                </a:solidFill>
              </a:rPr>
              <a:t> datoteke</a:t>
            </a:r>
            <a:endParaRPr lang="hr-HR" sz="1400">
              <a:solidFill>
                <a:schemeClr val="accent2">
                  <a:lumMod val="75000"/>
                </a:schemeClr>
              </a:solidFill>
            </a:endParaRPr>
          </a:p>
        </p:txBody>
      </p:sp>
    </p:spTree>
    <p:extLst>
      <p:ext uri="{BB962C8B-B14F-4D97-AF65-F5344CB8AC3E}">
        <p14:creationId xmlns:p14="http://schemas.microsoft.com/office/powerpoint/2010/main" val="28380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14" presetClass="exit" presetSubtype="10" fill="hold" nodeType="withEffect">
                                  <p:stCondLst>
                                    <p:cond delay="0"/>
                                  </p:stCondLst>
                                  <p:childTnLst>
                                    <p:animEffect transition="out" filter="randombar(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4" presetClass="exit" presetSubtype="10" fill="hold" grpId="1" nodeType="withEffect">
                                  <p:stCondLst>
                                    <p:cond delay="0"/>
                                  </p:stCondLst>
                                  <p:childTnLst>
                                    <p:animEffect transition="out" filter="randombar(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normAutofit/>
          </a:bodyPr>
          <a:lstStyle/>
          <a:p>
            <a:r>
              <a:rPr lang="hr-HR" smtClean="0"/>
              <a:t>Dodatno - </a:t>
            </a:r>
            <a:r>
              <a:rPr lang="hr-HR"/>
              <a:t>The 127.0.0.1 page </a:t>
            </a:r>
            <a:r>
              <a:rPr lang="hr-HR"/>
              <a:t>isn't </a:t>
            </a:r>
            <a:r>
              <a:rPr lang="hr-HR" smtClean="0"/>
              <a:t>working	</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Picture 5"/>
          <p:cNvPicPr/>
          <p:nvPr/>
        </p:nvPicPr>
        <p:blipFill rotWithShape="1">
          <a:blip r:embed="rId5">
            <a:extLst>
              <a:ext uri="{28A0092B-C50C-407E-A947-70E740481C1C}">
                <a14:useLocalDpi xmlns:a14="http://schemas.microsoft.com/office/drawing/2010/main" val="0"/>
              </a:ext>
            </a:extLst>
          </a:blip>
          <a:srcRect l="7275" t="11953"/>
          <a:stretch/>
        </p:blipFill>
        <p:spPr bwMode="auto">
          <a:xfrm>
            <a:off x="2235528" y="2127967"/>
            <a:ext cx="5150649" cy="3065829"/>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235528" y="5267018"/>
            <a:ext cx="5130472" cy="307777"/>
          </a:xfrm>
          <a:prstGeom prst="rect">
            <a:avLst/>
          </a:prstGeom>
          <a:noFill/>
        </p:spPr>
        <p:txBody>
          <a:bodyPr wrap="square" rtlCol="0">
            <a:spAutoFit/>
          </a:bodyPr>
          <a:lstStyle/>
          <a:p>
            <a:pPr algn="ctr"/>
            <a:r>
              <a:rPr lang="hr-HR" sz="1400" smtClean="0">
                <a:solidFill>
                  <a:schemeClr val="accent2">
                    <a:lumMod val="75000"/>
                  </a:schemeClr>
                </a:solidFill>
              </a:rPr>
              <a:t>Greška 127.0.0.1 page isn’t working</a:t>
            </a:r>
            <a:endParaRPr lang="hr-HR" sz="1400">
              <a:solidFill>
                <a:schemeClr val="accent2">
                  <a:lumMod val="75000"/>
                </a:schemeClr>
              </a:solidFill>
            </a:endParaRPr>
          </a:p>
        </p:txBody>
      </p:sp>
    </p:spTree>
    <p:extLst>
      <p:ext uri="{BB962C8B-B14F-4D97-AF65-F5344CB8AC3E}">
        <p14:creationId xmlns:p14="http://schemas.microsoft.com/office/powerpoint/2010/main" val="127704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Dodatno - The 127.0.0.1 page isn't working	</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Content Placeholder 5"/>
          <p:cNvPicPr>
            <a:picLocks noGrp="1"/>
          </p:cNvPicPr>
          <p:nvPr>
            <p:ph idx="1"/>
          </p:nvPr>
        </p:nvPicPr>
        <p:blipFill rotWithShape="1">
          <a:blip r:embed="rId5" cstate="print">
            <a:extLst>
              <a:ext uri="{28A0092B-C50C-407E-A947-70E740481C1C}">
                <a14:useLocalDpi xmlns:a14="http://schemas.microsoft.com/office/drawing/2010/main" val="0"/>
              </a:ext>
            </a:extLst>
          </a:blip>
          <a:srcRect b="3846"/>
          <a:stretch/>
        </p:blipFill>
        <p:spPr bwMode="auto">
          <a:xfrm>
            <a:off x="703943" y="1662113"/>
            <a:ext cx="8363857" cy="363378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235528" y="5514742"/>
            <a:ext cx="5130472" cy="307777"/>
          </a:xfrm>
          <a:prstGeom prst="rect">
            <a:avLst/>
          </a:prstGeom>
          <a:noFill/>
        </p:spPr>
        <p:txBody>
          <a:bodyPr wrap="square" rtlCol="0">
            <a:spAutoFit/>
          </a:bodyPr>
          <a:lstStyle/>
          <a:p>
            <a:pPr algn="ctr"/>
            <a:r>
              <a:rPr lang="hr-HR" sz="1400" smtClean="0">
                <a:solidFill>
                  <a:schemeClr val="accent2">
                    <a:lumMod val="75000"/>
                  </a:schemeClr>
                </a:solidFill>
              </a:rPr>
              <a:t>Brisanje kolačića (</a:t>
            </a:r>
            <a:r>
              <a:rPr lang="hr-HR" sz="1400" i="1" smtClean="0">
                <a:solidFill>
                  <a:schemeClr val="accent2">
                    <a:lumMod val="75000"/>
                  </a:schemeClr>
                </a:solidFill>
              </a:rPr>
              <a:t>cookies</a:t>
            </a:r>
            <a:r>
              <a:rPr lang="hr-HR" sz="1400" smtClean="0">
                <a:solidFill>
                  <a:schemeClr val="accent2">
                    <a:lumMod val="75000"/>
                  </a:schemeClr>
                </a:solidFill>
              </a:rPr>
              <a:t>)</a:t>
            </a:r>
            <a:endParaRPr lang="hr-HR" sz="1400">
              <a:solidFill>
                <a:schemeClr val="accent2">
                  <a:lumMod val="75000"/>
                </a:schemeClr>
              </a:solidFill>
            </a:endParaRPr>
          </a:p>
        </p:txBody>
      </p:sp>
      <p:pic>
        <p:nvPicPr>
          <p:cNvPr id="8" name="Picture 7"/>
          <p:cNvPicPr/>
          <p:nvPr/>
        </p:nvPicPr>
        <p:blipFill rotWithShape="1">
          <a:blip r:embed="rId6">
            <a:extLst>
              <a:ext uri="{28A0092B-C50C-407E-A947-70E740481C1C}">
                <a14:useLocalDpi xmlns:a14="http://schemas.microsoft.com/office/drawing/2010/main" val="0"/>
              </a:ext>
            </a:extLst>
          </a:blip>
          <a:srcRect l="1322" t="1510" r="1621" b="2584"/>
          <a:stretch/>
        </p:blipFill>
        <p:spPr bwMode="auto">
          <a:xfrm>
            <a:off x="703942" y="1661399"/>
            <a:ext cx="8363857" cy="3634499"/>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2235528" y="5310051"/>
            <a:ext cx="5130472" cy="307777"/>
          </a:xfrm>
          <a:prstGeom prst="rect">
            <a:avLst/>
          </a:prstGeom>
          <a:noFill/>
        </p:spPr>
        <p:txBody>
          <a:bodyPr wrap="square" rtlCol="0">
            <a:spAutoFit/>
          </a:bodyPr>
          <a:lstStyle/>
          <a:p>
            <a:pPr algn="ctr"/>
            <a:r>
              <a:rPr lang="hr-HR" sz="1400">
                <a:solidFill>
                  <a:schemeClr val="accent2">
                    <a:lumMod val="75000"/>
                  </a:schemeClr>
                </a:solidFill>
              </a:rPr>
              <a:t>Promjena naziva mapa cache i session</a:t>
            </a:r>
            <a:endParaRPr lang="hr-HR" sz="1400">
              <a:solidFill>
                <a:schemeClr val="accent2">
                  <a:lumMod val="75000"/>
                </a:schemeClr>
              </a:solidFill>
            </a:endParaRPr>
          </a:p>
        </p:txBody>
      </p:sp>
    </p:spTree>
    <p:extLst>
      <p:ext uri="{BB962C8B-B14F-4D97-AF65-F5344CB8AC3E}">
        <p14:creationId xmlns:p14="http://schemas.microsoft.com/office/powerpoint/2010/main" val="32991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smtClean="0"/>
              <a:t>Hvala na pažnji!</a:t>
            </a:r>
            <a:endParaRPr lang="hr-HR"/>
          </a:p>
        </p:txBody>
      </p:sp>
      <p:sp>
        <p:nvSpPr>
          <p:cNvPr id="7" name="Subtitle 6"/>
          <p:cNvSpPr>
            <a:spLocks noGrp="1"/>
          </p:cNvSpPr>
          <p:nvPr>
            <p:ph type="subTitle" idx="1"/>
          </p:nvPr>
        </p:nvSpPr>
        <p:spPr/>
        <p:txBody>
          <a:bodyPr/>
          <a:lstStyle/>
          <a:p>
            <a:endParaRPr lang="hr-HR"/>
          </a:p>
        </p:txBody>
      </p:sp>
      <p:pic>
        <p:nvPicPr>
          <p:cNvPr id="4" name="Picture 3"/>
          <p:cNvPicPr>
            <a:picLocks noChangeAspect="1"/>
          </p:cNvPicPr>
          <p:nvPr/>
        </p:nvPicPr>
        <p:blipFill>
          <a:blip r:embed="rId2"/>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3740398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Uvod</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normAutofit/>
          </a:bodyPr>
          <a:lstStyle/>
          <a:p>
            <a:r>
              <a:rPr lang="hr-HR" sz="2000" smtClean="0"/>
              <a:t>LMS – sustav za upravljajne učenjem </a:t>
            </a:r>
          </a:p>
          <a:p>
            <a:endParaRPr lang="hr-HR" sz="2000"/>
          </a:p>
          <a:p>
            <a:r>
              <a:rPr lang="hr-HR" sz="2000" smtClean="0"/>
              <a:t>najpoznatiji: Moodle</a:t>
            </a:r>
          </a:p>
          <a:p>
            <a:endParaRPr lang="hr-HR" sz="2000"/>
          </a:p>
          <a:p>
            <a:r>
              <a:rPr lang="hr-HR" sz="2000" smtClean="0"/>
              <a:t>prednosti Moodle-a: </a:t>
            </a:r>
          </a:p>
          <a:p>
            <a:pPr lvl="1"/>
            <a:r>
              <a:rPr lang="hr-HR" sz="1800" smtClean="0"/>
              <a:t>besplatan</a:t>
            </a:r>
          </a:p>
          <a:p>
            <a:pPr lvl="1"/>
            <a:r>
              <a:rPr lang="hr-HR" sz="1800" smtClean="0"/>
              <a:t>jednostavan</a:t>
            </a:r>
          </a:p>
          <a:p>
            <a:pPr lvl="1"/>
            <a:r>
              <a:rPr lang="hr-HR" sz="1800" smtClean="0"/>
              <a:t>fleksibilan</a:t>
            </a:r>
          </a:p>
          <a:p>
            <a:pPr lvl="1"/>
            <a:r>
              <a:rPr lang="hr-HR" sz="1800" smtClean="0"/>
              <a:t>dostupan na 120+ jezika</a:t>
            </a:r>
            <a:endParaRPr lang="en-GB" sz="1800"/>
          </a:p>
        </p:txBody>
      </p:sp>
      <p:sp>
        <p:nvSpPr>
          <p:cNvPr id="6" name="TextBox 5"/>
          <p:cNvSpPr txBox="1"/>
          <p:nvPr/>
        </p:nvSpPr>
        <p:spPr>
          <a:xfrm>
            <a:off x="4975668" y="4488985"/>
            <a:ext cx="3657600" cy="307777"/>
          </a:xfrm>
          <a:prstGeom prst="rect">
            <a:avLst/>
          </a:prstGeom>
          <a:noFill/>
        </p:spPr>
        <p:txBody>
          <a:bodyPr wrap="square" rtlCol="0">
            <a:spAutoFit/>
          </a:bodyPr>
          <a:lstStyle/>
          <a:p>
            <a:pPr algn="ctr"/>
            <a:r>
              <a:rPr lang="hr-HR" sz="1400" smtClean="0">
                <a:solidFill>
                  <a:schemeClr val="accent2">
                    <a:lumMod val="75000"/>
                  </a:schemeClr>
                </a:solidFill>
              </a:rPr>
              <a:t>Preuzimanje Moodla sa službenih stranica</a:t>
            </a:r>
            <a:endParaRPr lang="hr-HR" sz="1400">
              <a:solidFill>
                <a:schemeClr val="accent2">
                  <a:lumMod val="75000"/>
                </a:schemeClr>
              </a:solidFill>
            </a:endParaRPr>
          </a:p>
        </p:txBody>
      </p:sp>
    </p:spTree>
    <p:extLst>
      <p:ext uri="{BB962C8B-B14F-4D97-AF65-F5344CB8AC3E}">
        <p14:creationId xmlns:p14="http://schemas.microsoft.com/office/powerpoint/2010/main" val="4059669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Instalacija Moodle-a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Content Placeholder 5"/>
          <p:cNvPicPr>
            <a:picLocks noGrp="1"/>
          </p:cNvPicPr>
          <p:nvPr>
            <p:ph idx="1"/>
          </p:nvPr>
        </p:nvPicPr>
        <p:blipFill>
          <a:blip r:embed="rId5" cstate="print">
            <a:extLst>
              <a:ext uri="{28A0092B-C50C-407E-A947-70E740481C1C}">
                <a14:useLocalDpi xmlns:a14="http://schemas.microsoft.com/office/drawing/2010/main" val="0"/>
              </a:ext>
            </a:extLst>
          </a:blip>
          <a:stretch>
            <a:fillRect/>
          </a:stretch>
        </p:blipFill>
        <p:spPr>
          <a:xfrm>
            <a:off x="899137" y="1173480"/>
            <a:ext cx="8374865" cy="4608752"/>
          </a:xfrm>
          <a:prstGeom prst="rect">
            <a:avLst/>
          </a:prstGeom>
        </p:spPr>
      </p:pic>
      <p:sp>
        <p:nvSpPr>
          <p:cNvPr id="7" name="TextBox 6"/>
          <p:cNvSpPr txBox="1"/>
          <p:nvPr/>
        </p:nvSpPr>
        <p:spPr>
          <a:xfrm>
            <a:off x="3146868" y="5733585"/>
            <a:ext cx="3657600" cy="307777"/>
          </a:xfrm>
          <a:prstGeom prst="rect">
            <a:avLst/>
          </a:prstGeom>
          <a:noFill/>
        </p:spPr>
        <p:txBody>
          <a:bodyPr wrap="square" rtlCol="0">
            <a:spAutoFit/>
          </a:bodyPr>
          <a:lstStyle/>
          <a:p>
            <a:pPr algn="ctr"/>
            <a:r>
              <a:rPr lang="hr-HR" sz="1400" smtClean="0">
                <a:solidFill>
                  <a:schemeClr val="accent2">
                    <a:lumMod val="75000"/>
                  </a:schemeClr>
                </a:solidFill>
              </a:rPr>
              <a:t>Preuzimanje Moodla sa službenih stranica</a:t>
            </a:r>
            <a:endParaRPr lang="hr-HR" sz="1400">
              <a:solidFill>
                <a:schemeClr val="accent2">
                  <a:lumMod val="75000"/>
                </a:schemeClr>
              </a:solidFill>
            </a:endParaRPr>
          </a:p>
        </p:txBody>
      </p:sp>
      <p:sp>
        <p:nvSpPr>
          <p:cNvPr id="8" name="Rectangle 7"/>
          <p:cNvSpPr/>
          <p:nvPr/>
        </p:nvSpPr>
        <p:spPr>
          <a:xfrm>
            <a:off x="2235528" y="1247775"/>
            <a:ext cx="1879272" cy="2714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2095308" y="1383506"/>
            <a:ext cx="5760720" cy="3772535"/>
          </a:xfrm>
          <a:prstGeom prst="rect">
            <a:avLst/>
          </a:prstGeom>
        </p:spPr>
      </p:pic>
      <p:sp>
        <p:nvSpPr>
          <p:cNvPr id="10" name="TextBox 9"/>
          <p:cNvSpPr txBox="1"/>
          <p:nvPr/>
        </p:nvSpPr>
        <p:spPr>
          <a:xfrm>
            <a:off x="3257769" y="5009368"/>
            <a:ext cx="3657600" cy="307777"/>
          </a:xfrm>
          <a:prstGeom prst="rect">
            <a:avLst/>
          </a:prstGeom>
          <a:noFill/>
        </p:spPr>
        <p:txBody>
          <a:bodyPr wrap="square" rtlCol="0">
            <a:spAutoFit/>
          </a:bodyPr>
          <a:lstStyle/>
          <a:p>
            <a:pPr algn="ctr"/>
            <a:r>
              <a:rPr lang="hr-HR" sz="1400" smtClean="0">
                <a:solidFill>
                  <a:schemeClr val="accent2">
                    <a:lumMod val="75000"/>
                  </a:schemeClr>
                </a:solidFill>
              </a:rPr>
              <a:t>Raspakiranje Moodla</a:t>
            </a:r>
            <a:endParaRPr lang="hr-HR" sz="1400">
              <a:solidFill>
                <a:schemeClr val="accent2">
                  <a:lumMod val="75000"/>
                </a:schemeClr>
              </a:solidFill>
            </a:endParaRPr>
          </a:p>
        </p:txBody>
      </p:sp>
      <p:sp>
        <p:nvSpPr>
          <p:cNvPr id="11" name="Rectangle 10"/>
          <p:cNvSpPr/>
          <p:nvPr/>
        </p:nvSpPr>
        <p:spPr>
          <a:xfrm>
            <a:off x="3708400" y="2527300"/>
            <a:ext cx="685800" cy="1778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119004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Instalacija Moodle-a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rotWithShape="1">
          <a:blip r:embed="rId5" cstate="print">
            <a:extLst>
              <a:ext uri="{28A0092B-C50C-407E-A947-70E740481C1C}">
                <a14:useLocalDpi xmlns:a14="http://schemas.microsoft.com/office/drawing/2010/main" val="0"/>
              </a:ext>
            </a:extLst>
          </a:blip>
          <a:srcRect b="6115"/>
          <a:stretch/>
        </p:blipFill>
        <p:spPr bwMode="auto">
          <a:xfrm>
            <a:off x="677334" y="1661400"/>
            <a:ext cx="8326966" cy="38377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146868" y="4971582"/>
            <a:ext cx="3657600" cy="307777"/>
          </a:xfrm>
          <a:prstGeom prst="rect">
            <a:avLst/>
          </a:prstGeom>
          <a:noFill/>
        </p:spPr>
        <p:txBody>
          <a:bodyPr wrap="square" rtlCol="0">
            <a:spAutoFit/>
          </a:bodyPr>
          <a:lstStyle/>
          <a:p>
            <a:pPr algn="ctr"/>
            <a:r>
              <a:rPr lang="hr-HR" sz="1400" smtClean="0">
                <a:solidFill>
                  <a:schemeClr val="accent2">
                    <a:lumMod val="75000"/>
                  </a:schemeClr>
                </a:solidFill>
              </a:rPr>
              <a:t>Odabir jezika</a:t>
            </a:r>
            <a:endParaRPr lang="hr-HR" sz="1400">
              <a:solidFill>
                <a:schemeClr val="accent2">
                  <a:lumMod val="75000"/>
                </a:schemeClr>
              </a:solidFill>
            </a:endParaRPr>
          </a:p>
        </p:txBody>
      </p:sp>
      <p:pic>
        <p:nvPicPr>
          <p:cNvPr id="11" name="Picture 10"/>
          <p:cNvPicPr/>
          <p:nvPr/>
        </p:nvPicPr>
        <p:blipFill rotWithShape="1">
          <a:blip r:embed="rId6" cstate="print">
            <a:extLst>
              <a:ext uri="{28A0092B-C50C-407E-A947-70E740481C1C}">
                <a14:useLocalDpi xmlns:a14="http://schemas.microsoft.com/office/drawing/2010/main" val="0"/>
              </a:ext>
            </a:extLst>
          </a:blip>
          <a:srcRect t="1" b="11202"/>
          <a:stretch/>
        </p:blipFill>
        <p:spPr bwMode="auto">
          <a:xfrm>
            <a:off x="677332" y="1671984"/>
            <a:ext cx="8596669" cy="4208116"/>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3146868" y="5191323"/>
            <a:ext cx="3657600" cy="307777"/>
          </a:xfrm>
          <a:prstGeom prst="rect">
            <a:avLst/>
          </a:prstGeom>
          <a:noFill/>
        </p:spPr>
        <p:txBody>
          <a:bodyPr wrap="square" rtlCol="0">
            <a:spAutoFit/>
          </a:bodyPr>
          <a:lstStyle/>
          <a:p>
            <a:pPr algn="ctr"/>
            <a:r>
              <a:rPr lang="hr-HR" sz="1400" smtClean="0">
                <a:solidFill>
                  <a:schemeClr val="accent2">
                    <a:lumMod val="75000"/>
                  </a:schemeClr>
                </a:solidFill>
              </a:rPr>
              <a:t>Odabir vrste podataka</a:t>
            </a:r>
            <a:endParaRPr lang="hr-HR" sz="1400">
              <a:solidFill>
                <a:schemeClr val="accent2">
                  <a:lumMod val="75000"/>
                </a:schemeClr>
              </a:solidFill>
            </a:endParaRPr>
          </a:p>
        </p:txBody>
      </p:sp>
      <p:sp>
        <p:nvSpPr>
          <p:cNvPr id="12" name="Rectangle 11"/>
          <p:cNvSpPr/>
          <p:nvPr/>
        </p:nvSpPr>
        <p:spPr>
          <a:xfrm>
            <a:off x="4229100" y="3851383"/>
            <a:ext cx="1790700" cy="26341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3100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Instalacija Moodle-a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677334" y="1661400"/>
            <a:ext cx="8596668" cy="3977400"/>
          </a:xfrm>
          <a:prstGeom prst="rect">
            <a:avLst/>
          </a:prstGeom>
        </p:spPr>
      </p:pic>
      <p:sp>
        <p:nvSpPr>
          <p:cNvPr id="7" name="TextBox 6"/>
          <p:cNvSpPr txBox="1"/>
          <p:nvPr/>
        </p:nvSpPr>
        <p:spPr>
          <a:xfrm>
            <a:off x="3235768" y="5638800"/>
            <a:ext cx="3657600" cy="307777"/>
          </a:xfrm>
          <a:prstGeom prst="rect">
            <a:avLst/>
          </a:prstGeom>
          <a:noFill/>
        </p:spPr>
        <p:txBody>
          <a:bodyPr wrap="square" rtlCol="0">
            <a:spAutoFit/>
          </a:bodyPr>
          <a:lstStyle/>
          <a:p>
            <a:pPr algn="ctr"/>
            <a:r>
              <a:rPr lang="hr-HR" sz="1400" smtClean="0">
                <a:solidFill>
                  <a:schemeClr val="accent2">
                    <a:lumMod val="75000"/>
                  </a:schemeClr>
                </a:solidFill>
              </a:rPr>
              <a:t>Postavke baze podataka</a:t>
            </a:r>
            <a:endParaRPr lang="hr-HR" sz="1400">
              <a:solidFill>
                <a:schemeClr val="accent2">
                  <a:lumMod val="75000"/>
                </a:schemeClr>
              </a:solidFill>
            </a:endParaRPr>
          </a:p>
        </p:txBody>
      </p:sp>
      <p:cxnSp>
        <p:nvCxnSpPr>
          <p:cNvPr id="9" name="Straight Arrow Connector 8"/>
          <p:cNvCxnSpPr/>
          <p:nvPr/>
        </p:nvCxnSpPr>
        <p:spPr>
          <a:xfrm flipH="1">
            <a:off x="5064568" y="4648200"/>
            <a:ext cx="612332"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0" name="Rounded Rectangle 9"/>
          <p:cNvSpPr/>
          <p:nvPr/>
        </p:nvSpPr>
        <p:spPr>
          <a:xfrm>
            <a:off x="5905500" y="4476749"/>
            <a:ext cx="987868" cy="3429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r-HR" smtClean="0"/>
              <a:t>3306</a:t>
            </a:r>
            <a:endParaRPr lang="hr-HR"/>
          </a:p>
        </p:txBody>
      </p:sp>
    </p:spTree>
    <p:extLst>
      <p:ext uri="{BB962C8B-B14F-4D97-AF65-F5344CB8AC3E}">
        <p14:creationId xmlns:p14="http://schemas.microsoft.com/office/powerpoint/2010/main" val="345481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Instalacija Moodle-a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677334" y="1661399"/>
            <a:ext cx="8596668" cy="3977399"/>
          </a:xfrm>
          <a:prstGeom prst="rect">
            <a:avLst/>
          </a:prstGeom>
        </p:spPr>
      </p:pic>
      <p:sp>
        <p:nvSpPr>
          <p:cNvPr id="7" name="TextBox 6"/>
          <p:cNvSpPr txBox="1"/>
          <p:nvPr/>
        </p:nvSpPr>
        <p:spPr>
          <a:xfrm>
            <a:off x="3235768" y="5638800"/>
            <a:ext cx="3657600" cy="307777"/>
          </a:xfrm>
          <a:prstGeom prst="rect">
            <a:avLst/>
          </a:prstGeom>
          <a:noFill/>
        </p:spPr>
        <p:txBody>
          <a:bodyPr wrap="square" rtlCol="0">
            <a:spAutoFit/>
          </a:bodyPr>
          <a:lstStyle/>
          <a:p>
            <a:pPr algn="ctr"/>
            <a:r>
              <a:rPr lang="hr-HR" sz="1400" smtClean="0">
                <a:solidFill>
                  <a:schemeClr val="accent2">
                    <a:lumMod val="75000"/>
                  </a:schemeClr>
                </a:solidFill>
              </a:rPr>
              <a:t>Provjera poslužitelja</a:t>
            </a:r>
            <a:endParaRPr lang="hr-HR" sz="1400">
              <a:solidFill>
                <a:schemeClr val="accent2">
                  <a:lumMod val="75000"/>
                </a:schemeClr>
              </a:solidFill>
            </a:endParaRPr>
          </a:p>
        </p:txBody>
      </p:sp>
      <p:sp>
        <p:nvSpPr>
          <p:cNvPr id="8" name="Rectangle 7"/>
          <p:cNvSpPr/>
          <p:nvPr/>
        </p:nvSpPr>
        <p:spPr>
          <a:xfrm>
            <a:off x="781050" y="4851400"/>
            <a:ext cx="2728913" cy="2540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286870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Instalacija Moodle-a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rotWithShape="1">
          <a:blip r:embed="rId5" cstate="print">
            <a:extLst>
              <a:ext uri="{28A0092B-C50C-407E-A947-70E740481C1C}">
                <a14:useLocalDpi xmlns:a14="http://schemas.microsoft.com/office/drawing/2010/main" val="0"/>
              </a:ext>
            </a:extLst>
          </a:blip>
          <a:srcRect t="-1" b="8737"/>
          <a:stretch/>
        </p:blipFill>
        <p:spPr bwMode="auto">
          <a:xfrm>
            <a:off x="677334" y="1661399"/>
            <a:ext cx="8596668" cy="361796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235768" y="5638800"/>
            <a:ext cx="3657600" cy="307777"/>
          </a:xfrm>
          <a:prstGeom prst="rect">
            <a:avLst/>
          </a:prstGeom>
          <a:noFill/>
        </p:spPr>
        <p:txBody>
          <a:bodyPr wrap="square" rtlCol="0">
            <a:spAutoFit/>
          </a:bodyPr>
          <a:lstStyle/>
          <a:p>
            <a:pPr algn="ctr"/>
            <a:r>
              <a:rPr lang="hr-HR" sz="1400" smtClean="0">
                <a:solidFill>
                  <a:schemeClr val="accent2">
                    <a:lumMod val="75000"/>
                  </a:schemeClr>
                </a:solidFill>
              </a:rPr>
              <a:t>Instalacija Moodla</a:t>
            </a:r>
          </a:p>
        </p:txBody>
      </p:sp>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677334" y="1661397"/>
            <a:ext cx="8695266" cy="3977402"/>
          </a:xfrm>
          <a:prstGeom prst="rect">
            <a:avLst/>
          </a:prstGeom>
        </p:spPr>
      </p:pic>
      <p:sp>
        <p:nvSpPr>
          <p:cNvPr id="9" name="TextBox 8"/>
          <p:cNvSpPr txBox="1"/>
          <p:nvPr/>
        </p:nvSpPr>
        <p:spPr>
          <a:xfrm>
            <a:off x="3189471" y="5638800"/>
            <a:ext cx="3657600" cy="307777"/>
          </a:xfrm>
          <a:prstGeom prst="rect">
            <a:avLst/>
          </a:prstGeom>
          <a:noFill/>
        </p:spPr>
        <p:txBody>
          <a:bodyPr wrap="square" rtlCol="0">
            <a:spAutoFit/>
          </a:bodyPr>
          <a:lstStyle/>
          <a:p>
            <a:pPr algn="ctr"/>
            <a:r>
              <a:rPr lang="hr-HR" sz="1400" smtClean="0">
                <a:solidFill>
                  <a:schemeClr val="accent2">
                    <a:lumMod val="75000"/>
                  </a:schemeClr>
                </a:solidFill>
              </a:rPr>
              <a:t>Instalirane stavke</a:t>
            </a:r>
          </a:p>
        </p:txBody>
      </p:sp>
    </p:spTree>
    <p:extLst>
      <p:ext uri="{BB962C8B-B14F-4D97-AF65-F5344CB8AC3E}">
        <p14:creationId xmlns:p14="http://schemas.microsoft.com/office/powerpoint/2010/main" val="191946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500"/>
                                        <p:tgtEl>
                                          <p:spTgt spid="9"/>
                                        </p:tgtEl>
                                      </p:cBhvr>
                                    </p:animEffect>
                                  </p:childTnLst>
                                </p:cTn>
                              </p:par>
                              <p:par>
                                <p:cTn id="16" presetID="6" presetClass="entr" presetSubtype="3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out)">
                                      <p:cBhvr>
                                        <p:cTn id="18" dur="500"/>
                                        <p:tgtEl>
                                          <p:spTgt spid="8"/>
                                        </p:tgtEl>
                                      </p:cBhvr>
                                    </p:animEffect>
                                  </p:childTnLst>
                                </p:cTn>
                              </p:par>
                              <p:par>
                                <p:cTn id="19" presetID="22" presetClass="exit" presetSubtype="4" fill="hold" nodeType="withEffect">
                                  <p:stCondLst>
                                    <p:cond delay="0"/>
                                  </p:stCondLst>
                                  <p:childTnLst>
                                    <p:animEffect transition="out" filter="wipe(down)">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22" presetClass="exit" presetSubtype="4" fill="hold" grpId="1" nodeType="with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Instalacija Moodle-a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rotWithShape="1">
          <a:blip r:embed="rId5" cstate="print">
            <a:extLst>
              <a:ext uri="{28A0092B-C50C-407E-A947-70E740481C1C}">
                <a14:useLocalDpi xmlns:a14="http://schemas.microsoft.com/office/drawing/2010/main" val="0"/>
              </a:ext>
            </a:extLst>
          </a:blip>
          <a:srcRect b="6096"/>
          <a:stretch/>
        </p:blipFill>
        <p:spPr bwMode="auto">
          <a:xfrm>
            <a:off x="677334" y="1661400"/>
            <a:ext cx="8596668" cy="361796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286568" y="5506474"/>
            <a:ext cx="3657600" cy="307777"/>
          </a:xfrm>
          <a:prstGeom prst="rect">
            <a:avLst/>
          </a:prstGeom>
          <a:noFill/>
        </p:spPr>
        <p:txBody>
          <a:bodyPr wrap="square" rtlCol="0">
            <a:spAutoFit/>
          </a:bodyPr>
          <a:lstStyle/>
          <a:p>
            <a:pPr algn="ctr"/>
            <a:r>
              <a:rPr lang="hr-HR" sz="1400" smtClean="0">
                <a:solidFill>
                  <a:schemeClr val="accent2">
                    <a:lumMod val="75000"/>
                  </a:schemeClr>
                </a:solidFill>
              </a:rPr>
              <a:t>Podešavanje administratorskog sučelja</a:t>
            </a:r>
            <a:endParaRPr lang="hr-HR" sz="1400">
              <a:solidFill>
                <a:schemeClr val="accent2">
                  <a:lumMod val="75000"/>
                </a:schemeClr>
              </a:solidFill>
            </a:endParaRPr>
          </a:p>
        </p:txBody>
      </p:sp>
    </p:spTree>
    <p:extLst>
      <p:ext uri="{BB962C8B-B14F-4D97-AF65-F5344CB8AC3E}">
        <p14:creationId xmlns:p14="http://schemas.microsoft.com/office/powerpoint/2010/main" val="127155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Instalacija Moodle-a</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rotWithShape="1">
          <a:blip r:embed="rId5" cstate="print">
            <a:extLst>
              <a:ext uri="{28A0092B-C50C-407E-A947-70E740481C1C}">
                <a14:useLocalDpi xmlns:a14="http://schemas.microsoft.com/office/drawing/2010/main" val="0"/>
              </a:ext>
            </a:extLst>
          </a:blip>
          <a:srcRect b="5153"/>
          <a:stretch/>
        </p:blipFill>
        <p:spPr bwMode="auto">
          <a:xfrm>
            <a:off x="677334" y="1640811"/>
            <a:ext cx="8596668" cy="363855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286568" y="5506474"/>
            <a:ext cx="3657600" cy="307777"/>
          </a:xfrm>
          <a:prstGeom prst="rect">
            <a:avLst/>
          </a:prstGeom>
          <a:noFill/>
        </p:spPr>
        <p:txBody>
          <a:bodyPr wrap="square" rtlCol="0">
            <a:spAutoFit/>
          </a:bodyPr>
          <a:lstStyle/>
          <a:p>
            <a:pPr algn="ctr"/>
            <a:r>
              <a:rPr lang="hr-HR" sz="1400" smtClean="0">
                <a:solidFill>
                  <a:schemeClr val="accent2">
                    <a:lumMod val="75000"/>
                  </a:schemeClr>
                </a:solidFill>
              </a:rPr>
              <a:t>Postavke naslovnice</a:t>
            </a:r>
            <a:endParaRPr lang="hr-HR" sz="1400">
              <a:solidFill>
                <a:schemeClr val="accent2">
                  <a:lumMod val="75000"/>
                </a:schemeClr>
              </a:solidFill>
            </a:endParaRPr>
          </a:p>
        </p:txBody>
      </p:sp>
    </p:spTree>
    <p:extLst>
      <p:ext uri="{BB962C8B-B14F-4D97-AF65-F5344CB8AC3E}">
        <p14:creationId xmlns:p14="http://schemas.microsoft.com/office/powerpoint/2010/main" val="650856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219</TotalTime>
  <Words>959</Words>
  <Application>Microsoft Office PowerPoint</Application>
  <PresentationFormat>Widescreen</PresentationFormat>
  <Paragraphs>90</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Instaliranje LMS-a</vt:lpstr>
      <vt:lpstr>Uvod</vt:lpstr>
      <vt:lpstr>Instalacija Moodle-a</vt:lpstr>
      <vt:lpstr>Instalacija Moodle-a</vt:lpstr>
      <vt:lpstr>Instalacija Moodle-a</vt:lpstr>
      <vt:lpstr>Instalacija Moodle-a</vt:lpstr>
      <vt:lpstr>Instalacija Moodle-a</vt:lpstr>
      <vt:lpstr>Instalacija Moodle-a</vt:lpstr>
      <vt:lpstr>Instalacija Moodle-a</vt:lpstr>
      <vt:lpstr>Instalacija Moodle-a</vt:lpstr>
      <vt:lpstr>Dodatno – potrebno je prethodno izraditi bazu</vt:lpstr>
      <vt:lpstr>Dodatno - Različita inačica MySQL-a</vt:lpstr>
      <vt:lpstr>Dodatno - The 127.0.0.1 page isn't working </vt:lpstr>
      <vt:lpstr>Dodatno - The 127.0.0.1 page isn't working </vt:lpstr>
      <vt:lpstr>Hvala na pažnji!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znanstveni laboratorij</dc:title>
  <dc:creator>Pc</dc:creator>
  <cp:lastModifiedBy>M</cp:lastModifiedBy>
  <cp:revision>87</cp:revision>
  <dcterms:created xsi:type="dcterms:W3CDTF">2016-03-18T08:07:10Z</dcterms:created>
  <dcterms:modified xsi:type="dcterms:W3CDTF">2016-08-11T00:06:47Z</dcterms:modified>
</cp:coreProperties>
</file>